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07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37DA-9CA8-4AE5-B88D-9EA14697C4A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B145-4EB6-4160-8485-B1DB2717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37DA-9CA8-4AE5-B88D-9EA14697C4A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B145-4EB6-4160-8485-B1DB2717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37DA-9CA8-4AE5-B88D-9EA14697C4A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B145-4EB6-4160-8485-B1DB2717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37DA-9CA8-4AE5-B88D-9EA14697C4A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B145-4EB6-4160-8485-B1DB2717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37DA-9CA8-4AE5-B88D-9EA14697C4A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B145-4EB6-4160-8485-B1DB2717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37DA-9CA8-4AE5-B88D-9EA14697C4A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B145-4EB6-4160-8485-B1DB2717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37DA-9CA8-4AE5-B88D-9EA14697C4A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B145-4EB6-4160-8485-B1DB2717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37DA-9CA8-4AE5-B88D-9EA14697C4A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B145-4EB6-4160-8485-B1DB2717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37DA-9CA8-4AE5-B88D-9EA14697C4A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B145-4EB6-4160-8485-B1DB2717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37DA-9CA8-4AE5-B88D-9EA14697C4A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B145-4EB6-4160-8485-B1DB2717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37DA-9CA8-4AE5-B88D-9EA14697C4A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B145-4EB6-4160-8485-B1DB2717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A37DA-9CA8-4AE5-B88D-9EA14697C4A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AB145-4EB6-4160-8485-B1DB2717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Climate?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349895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/>
              <a:t>The record of weather patterns over a long period of time for an area/region.</a:t>
            </a:r>
            <a:r>
              <a:rPr lang="en-US" sz="4800" smtClean="0"/>
              <a:t>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type of weather is associated with high a pressure system?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4800600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Clear </a:t>
            </a:r>
            <a:r>
              <a:rPr lang="en-US" sz="5400" smtClean="0"/>
              <a:t>&amp; Calm weather</a:t>
            </a:r>
            <a:endParaRPr lang="en-US" sz="5400" dirty="0"/>
          </a:p>
        </p:txBody>
      </p:sp>
      <p:pic>
        <p:nvPicPr>
          <p:cNvPr id="34818" name="Picture 2" descr="http://25.media.tumblr.com/tumblr_m2nxdislkK1rt37j2o1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1752600" cy="2628900"/>
          </a:xfrm>
          <a:prstGeom prst="rect">
            <a:avLst/>
          </a:prstGeom>
          <a:noFill/>
        </p:spPr>
      </p:pic>
      <p:pic>
        <p:nvPicPr>
          <p:cNvPr id="34820" name="Picture 4" descr="https://encrypted-tbn2.gstatic.com/images?q=tbn:ANd9GcSKsML2ymTYyHkfSikV0VzLVLFIkPBedD6unefLbIt92rcs4-5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514600"/>
            <a:ext cx="3206228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8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are tornadoes and hurricanes similar?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They’re systems of rotating air, (winds), around low pressure.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7000" r="-1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are tornadoes and hurricanes different?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Tornadoes – wind speed is higher.</a:t>
            </a:r>
          </a:p>
          <a:p>
            <a:pPr algn="ctr"/>
            <a:r>
              <a:rPr lang="en-US" sz="4800" dirty="0" smtClean="0"/>
              <a:t>Hurricanes – system is bigger.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7000" r="3000" b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information is shown on a meteorologist’s weather map?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548640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Isobars</a:t>
            </a:r>
            <a:endParaRPr lang="en-US" sz="6600" dirty="0"/>
          </a:p>
        </p:txBody>
      </p:sp>
      <p:pic>
        <p:nvPicPr>
          <p:cNvPr id="31746" name="Picture 2" descr="https://encrypted-tbn2.gstatic.com/images?q=tbn:ANd9GcSm49_cgtWFWjgGD0wjfxC-KAIwOFyykYLP6u9KKTX7p-bk1n996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410200"/>
            <a:ext cx="2790825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9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is the jet stream?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 High altitude, fast moving wind.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2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does the jet stream affect weather?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54114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</a:rPr>
              <a:t>It forms at sharp boundaries between warm and cold temps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6002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What is a warm front?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The front edge of a warm air mass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371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What is a cold front?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The front edge of a cold air mass.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What type of weather is associated with a warm front?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795897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200" dirty="0" smtClean="0">
                <a:solidFill>
                  <a:srgbClr val="FFFF00"/>
                </a:solidFill>
              </a:rPr>
              <a:t>Warm fronts are likely to be associated with large regions of light to moderate continuous rain.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type of weather is associated with a cold front?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473434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Cold fronts tend to be associated with the most violent weather among all types of fronts.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30000" r="3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5638800"/>
            <a:ext cx="279506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/>
              <a:t>Climate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The record of weather patterns over a long period of time for an area/region is called its…….?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Which symbol is associated with a warm front?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828800" y="1447800"/>
            <a:ext cx="525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47800" y="2590800"/>
            <a:ext cx="5867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3810000"/>
            <a:ext cx="7467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5257800"/>
            <a:ext cx="838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0" y="2133600"/>
            <a:ext cx="13716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3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Which symbol is associated with a cold front?</a:t>
            </a:r>
            <a:endParaRPr lang="en-US" sz="3600" dirty="0"/>
          </a:p>
        </p:txBody>
      </p:sp>
      <p:sp>
        <p:nvSpPr>
          <p:cNvPr id="3" name="Right Arrow 2"/>
          <p:cNvSpPr/>
          <p:nvPr/>
        </p:nvSpPr>
        <p:spPr>
          <a:xfrm>
            <a:off x="0" y="1143000"/>
            <a:ext cx="13716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1600200"/>
            <a:ext cx="525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2743200"/>
            <a:ext cx="6248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4114800"/>
            <a:ext cx="7772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562600"/>
            <a:ext cx="838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7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scale is used to measure hurricanes?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1066800"/>
            <a:ext cx="3962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……………………………………..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</a:t>
            </a:r>
            <a:r>
              <a:rPr lang="en-US" sz="3600" dirty="0" err="1" smtClean="0"/>
              <a:t>Saffir</a:t>
            </a:r>
            <a:r>
              <a:rPr lang="en-US" sz="3600" dirty="0" smtClean="0"/>
              <a:t>-Simpson Hurricane scale measures……?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Wind speed, damage and storm surge.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RlDI9WVhEamlndVIGK_Ut9kTZPpkdVg_QmcjqyRiShiPEcks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066800"/>
            <a:ext cx="5540395" cy="3429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72440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Warm air rising in an updraft and cold falling in a downdraft create a convection current and storm system.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281803" y="0"/>
            <a:ext cx="79065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How are thunderstorms created?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8000" b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drives </a:t>
            </a:r>
            <a:r>
              <a:rPr lang="en-US" sz="3600" dirty="0" err="1" smtClean="0"/>
              <a:t>thermohaline</a:t>
            </a:r>
            <a:r>
              <a:rPr lang="en-US" sz="3600" dirty="0" smtClean="0"/>
              <a:t> currents?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Differences in temperature and salinity, (saltiness)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is another name for </a:t>
            </a:r>
            <a:r>
              <a:rPr lang="en-US" sz="3600" dirty="0" err="1" smtClean="0"/>
              <a:t>thermohaline</a:t>
            </a:r>
            <a:r>
              <a:rPr lang="en-US" sz="3600" dirty="0" smtClean="0"/>
              <a:t> currents?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593467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Deep ocean currents.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Why are oceans are high in salinity?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18160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*Minerals on the ocean floor.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3124200"/>
            <a:ext cx="411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*Gases released by volcanoes.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362200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*Rivers carrying dissolved minerals.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5105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209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810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What factors affect the density of seawater?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819400"/>
            <a:ext cx="434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5400" dirty="0" smtClean="0">
                <a:solidFill>
                  <a:schemeClr val="bg1"/>
                </a:solidFill>
              </a:rPr>
              <a:t>Salinity</a:t>
            </a:r>
          </a:p>
          <a:p>
            <a:pPr>
              <a:buFont typeface="Arial" charset="0"/>
              <a:buChar char="•"/>
            </a:pPr>
            <a:r>
              <a:rPr lang="en-US" sz="5400" dirty="0" smtClean="0">
                <a:solidFill>
                  <a:schemeClr val="bg1"/>
                </a:solidFill>
              </a:rPr>
              <a:t>Temperature</a:t>
            </a:r>
          </a:p>
          <a:p>
            <a:pPr>
              <a:buFont typeface="Arial" charset="0"/>
              <a:buChar char="•"/>
            </a:pPr>
            <a:r>
              <a:rPr lang="en-US" sz="5400" dirty="0" smtClean="0">
                <a:solidFill>
                  <a:schemeClr val="bg1"/>
                </a:solidFill>
              </a:rPr>
              <a:t>Evaporation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drives gyres?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6096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coriolis</a:t>
            </a:r>
            <a:r>
              <a:rPr lang="en-US" sz="3200" dirty="0" smtClean="0"/>
              <a:t> effect and the shape of the coastlines.</a:t>
            </a:r>
            <a:endParaRPr lang="en-US" sz="3200" dirty="0"/>
          </a:p>
        </p:txBody>
      </p:sp>
      <p:pic>
        <p:nvPicPr>
          <p:cNvPr id="18434" name="Picture 2" descr="https://encrypted-tbn1.gstatic.com/images?q=tbn:ANd9GcRdGBR1Fb0cGUry9oeENJ6aMXNQd5LS9tBESiJRNItd61unARuT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3962400" cy="1981200"/>
          </a:xfrm>
          <a:prstGeom prst="rect">
            <a:avLst/>
          </a:prstGeom>
          <a:noFill/>
        </p:spPr>
      </p:pic>
      <p:pic>
        <p:nvPicPr>
          <p:cNvPr id="18436" name="Picture 4" descr="https://encrypted-tbn0.gstatic.com/images?q=tbn:ANd9GcTuY7nof84bJXxtMTf8gsJotxQ22h2NXTdVRBM89TW47pzWN-_w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429000"/>
            <a:ext cx="3028950" cy="1123951"/>
          </a:xfrm>
          <a:prstGeom prst="rect">
            <a:avLst/>
          </a:prstGeom>
          <a:noFill/>
        </p:spPr>
      </p:pic>
      <p:pic>
        <p:nvPicPr>
          <p:cNvPr id="18438" name="Picture 6" descr="https://encrypted-tbn0.gstatic.com/images?q=tbn:ANd9GcTU_vAN0DTLlNwXQBYkjxedpimmIqqF-5DUZJZnuJ9seiFGrr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429000"/>
            <a:ext cx="1905000" cy="1790700"/>
          </a:xfrm>
          <a:prstGeom prst="rect">
            <a:avLst/>
          </a:prstGeom>
          <a:noFill/>
        </p:spPr>
      </p:pic>
      <p:pic>
        <p:nvPicPr>
          <p:cNvPr id="18440" name="Picture 8" descr="https://encrypted-tbn0.gstatic.com/images?q=tbn:ANd9GcRI-2R2rTKtv-wc2CDqjhHLqLc7vq89vpFIc_L-05t4PsoNdZL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048000"/>
            <a:ext cx="2981325" cy="2968076"/>
          </a:xfrm>
          <a:prstGeom prst="rect">
            <a:avLst/>
          </a:prstGeom>
          <a:noFill/>
        </p:spPr>
      </p:pic>
      <p:pic>
        <p:nvPicPr>
          <p:cNvPr id="18442" name="Picture 10" descr="https://encrypted-tbn1.gstatic.com/images?q=tbn:ANd9GcQdVPUOA7456Yv1jyNXEq6004j1TWDGm9GjEr4aqv3ceQofGaX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2664" y="304800"/>
            <a:ext cx="2284542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………. Is the main source of energy for weather and climate.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49530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Sun</a:t>
            </a:r>
            <a:endParaRPr lang="en-US" sz="6000" dirty="0"/>
          </a:p>
        </p:txBody>
      </p:sp>
      <p:pic>
        <p:nvPicPr>
          <p:cNvPr id="5124" name="Picture 4" descr="https://encrypted-tbn1.gstatic.com/images?q=tbn:ANd9GcSpg8lA0VRucKmV8hpNUIkrcFVKYE81RHSwYGdlPBEiTT_bQGtc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67200"/>
            <a:ext cx="2124075" cy="2152650"/>
          </a:xfrm>
          <a:prstGeom prst="rect">
            <a:avLst/>
          </a:prstGeom>
          <a:noFill/>
        </p:spPr>
      </p:pic>
      <p:pic>
        <p:nvPicPr>
          <p:cNvPr id="5126" name="Picture 6" descr="https://encrypted-tbn2.gstatic.com/images?q=tbn:ANd9GcTiSOO7Ub7ECbpCXwTZ6uyg6Iln0bRJ6pl3zV-8GG3ytISgrVbn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2466975" cy="1847851"/>
          </a:xfrm>
          <a:prstGeom prst="rect">
            <a:avLst/>
          </a:prstGeom>
          <a:noFill/>
        </p:spPr>
      </p:pic>
      <p:pic>
        <p:nvPicPr>
          <p:cNvPr id="5128" name="Picture 8" descr="https://encrypted-tbn3.gstatic.com/images?q=tbn:ANd9GcSz4tIaSLzJFvvUW-nBeIrTQM-gtlegwtP4iLnj6yoXyoY9vT1KWbAux9B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985811"/>
            <a:ext cx="2286000" cy="2148289"/>
          </a:xfrm>
          <a:prstGeom prst="rect">
            <a:avLst/>
          </a:prstGeom>
          <a:noFill/>
        </p:spPr>
      </p:pic>
      <p:pic>
        <p:nvPicPr>
          <p:cNvPr id="5130" name="Picture 10" descr="https://encrypted-tbn1.gstatic.com/images?q=tbn:ANd9GcTBraSODIUNeoLF9KKmGBK26ktxE1OiaoPY-dPF8i-uF7zlbUy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524000"/>
            <a:ext cx="2305050" cy="1981201"/>
          </a:xfrm>
          <a:prstGeom prst="rect">
            <a:avLst/>
          </a:prstGeom>
          <a:noFill/>
        </p:spPr>
      </p:pic>
      <p:pic>
        <p:nvPicPr>
          <p:cNvPr id="5132" name="Picture 12" descr="https://encrypted-tbn1.gstatic.com/images?q=tbn:ANd9GcSHJt_9rojIKKqPAYXRn8mEQNdhPJvg5NnRv_XE_Ak1iYgJAz46q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590800"/>
            <a:ext cx="2619375" cy="1743076"/>
          </a:xfrm>
          <a:prstGeom prst="rect">
            <a:avLst/>
          </a:prstGeom>
          <a:noFill/>
        </p:spPr>
      </p:pic>
      <p:sp>
        <p:nvSpPr>
          <p:cNvPr id="10" name="Down Arrow 9"/>
          <p:cNvSpPr/>
          <p:nvPr/>
        </p:nvSpPr>
        <p:spPr>
          <a:xfrm>
            <a:off x="5334000" y="1600200"/>
            <a:ext cx="228600" cy="9144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2057400" y="3581400"/>
            <a:ext cx="228600" cy="685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7010400" y="3657600"/>
            <a:ext cx="228600" cy="304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6629400" y="1219200"/>
            <a:ext cx="228600" cy="304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>
            <a:off x="1066800" y="3505200"/>
            <a:ext cx="228600" cy="53340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 what directions do gyres flow in the Northern hemisphere?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51816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Clockwise</a:t>
            </a:r>
            <a:endParaRPr lang="en-US" sz="5400" dirty="0"/>
          </a:p>
        </p:txBody>
      </p:sp>
      <p:pic>
        <p:nvPicPr>
          <p:cNvPr id="17410" name="Picture 2" descr="https://courseware.e-education.psu.edu/courses/earth540/GlobalSurfaceCurr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690562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 what directions do gyres flow in the Southern hemisphere?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59346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Counter clockwise</a:t>
            </a:r>
            <a:endParaRPr lang="en-US" sz="5400" dirty="0"/>
          </a:p>
        </p:txBody>
      </p:sp>
      <p:pic>
        <p:nvPicPr>
          <p:cNvPr id="16386" name="Picture 2" descr="https://courseware.e-education.psu.edu/courses/earth540/GlobalSurfaceCurr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90562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Why are ocean currents are important to the earth?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* Helps control earth’s temps.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514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* Spread heat throughout the earth.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02920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* Important source of water for the water cycle.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* Phytoplankton in oceans provide most of earth’s oxygen.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4000" t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57400"/>
          </a:xfrm>
        </p:spPr>
        <p:txBody>
          <a:bodyPr>
            <a:noAutofit/>
          </a:bodyPr>
          <a:lstStyle/>
          <a:p>
            <a:r>
              <a:rPr lang="en-US" dirty="0" smtClean="0"/>
              <a:t>Resources that can be replaced naturally in a relatively short period of time (a human’s lifetime) are called…?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514600"/>
            <a:ext cx="304800" cy="43434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Renewable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6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Resources that can NOT be replaced naturally in a relatively short period of time are called…?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85800" y="6019800"/>
            <a:ext cx="7086600" cy="1066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Non-Renewable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3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are some examples of earth’s energy resources?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7150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Sun           </a:t>
            </a:r>
            <a:r>
              <a:rPr lang="en-US" sz="4400" dirty="0" err="1" smtClean="0"/>
              <a:t>MovingWater</a:t>
            </a:r>
            <a:r>
              <a:rPr lang="en-US" sz="4400" dirty="0" smtClean="0"/>
              <a:t>         Wind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What are some examples of fossil </a:t>
            </a:r>
            <a:r>
              <a:rPr lang="en-US" sz="4000" dirty="0" smtClean="0">
                <a:solidFill>
                  <a:srgbClr val="FFFF00"/>
                </a:solidFill>
              </a:rPr>
              <a:t>fuels?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720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       Coal            Oil/Petroleum     Natural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                          Gas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6562" name="Picture 2" descr="https://encrypted-tbn1.gstatic.com/images?q=tbn:ANd9GcSxPTAINOXH4FmmN664Zg8rylmZBQeF_GRdNwvNdPy6YspTKNieV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3306424" cy="2200276"/>
          </a:xfrm>
          <a:prstGeom prst="rect">
            <a:avLst/>
          </a:prstGeom>
          <a:noFill/>
        </p:spPr>
      </p:pic>
      <p:pic>
        <p:nvPicPr>
          <p:cNvPr id="66564" name="Picture 4" descr="https://encrypted-tbn0.gstatic.com/images?q=tbn:ANd9GcQfv4v1rykbRcypVGBCwY_LXztHOxi_Y5UgrUV_peWu3zvLg8J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450" y="2133600"/>
            <a:ext cx="2114550" cy="2162176"/>
          </a:xfrm>
          <a:prstGeom prst="rect">
            <a:avLst/>
          </a:prstGeom>
          <a:noFill/>
        </p:spPr>
      </p:pic>
      <p:pic>
        <p:nvPicPr>
          <p:cNvPr id="66566" name="Picture 6" descr="https://encrypted-tbn1.gstatic.com/images?q=tbn:ANd9GcQaA8goBZ0rmoWK20FCaWSR1kTwrjLBFl9jeqZAzAJ1NbI3o0tn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133600"/>
            <a:ext cx="3524250" cy="2114551"/>
          </a:xfrm>
          <a:prstGeom prst="rect">
            <a:avLst/>
          </a:prstGeom>
          <a:noFill/>
        </p:spPr>
      </p:pic>
      <p:pic>
        <p:nvPicPr>
          <p:cNvPr id="14340" name="Picture 4" descr="https://encrypted-tbn1.gstatic.com/images?q=tbn:ANd9GcTQr5G2wSwgqOidQvU-xgQvxJNH_RnArpymOvIQaOJicyRYqPD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1336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a solar cell?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It’s used to convert solar energy into electricity.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8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a cars main source of energy?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5842337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Petroleum/Gas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burning of wood or agricultural waste is an example of what renewable resource?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3429000" y="1981200"/>
            <a:ext cx="2514600" cy="2743200"/>
          </a:xfrm>
          <a:prstGeom prst="ellips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2800" y="5791200"/>
            <a:ext cx="24384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6000" r="28000" b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does the El Nino Southern Oscillation affect fishermen?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Warm waters from the west flows over the usual pattern and temperatures increase and the fish population decreases.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6553200" y="914400"/>
            <a:ext cx="41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pic>
        <p:nvPicPr>
          <p:cNvPr id="4098" name="Picture 2" descr="https://encrypted-tbn3.gstatic.com/images?q=tbn:ANd9GcQLeK1msQQOTgULturCkl_UKeauSZ5oS7viLAsYfViHaVodeV-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8346" y="457200"/>
            <a:ext cx="2175654" cy="1447800"/>
          </a:xfrm>
          <a:prstGeom prst="rect">
            <a:avLst/>
          </a:prstGeom>
          <a:noFill/>
        </p:spPr>
      </p:pic>
      <p:pic>
        <p:nvPicPr>
          <p:cNvPr id="4100" name="Picture 4" descr="https://encrypted-tbn3.gstatic.com/images?q=tbn:ANd9GcQufeaPNDU193-3fgog4dDk2QP5B77fVtiw3mDBrGofWeTYHpw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922" y="2971800"/>
            <a:ext cx="2238079" cy="1676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flipH="1">
            <a:off x="6553200" y="3505200"/>
            <a:ext cx="41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energy resource is used most in electrical production?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5486400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Coal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6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element is used to fuel nuclear power plants?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5867400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Uranium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percent of the United States electricity production comes from nuclear power?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5750004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Approximately 20%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4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Which resource has the highest cost value when used?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593467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Nuclear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0" t="-1000" r="3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resource has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</a:t>
            </a:r>
            <a:r>
              <a:rPr lang="en-US" sz="3600" dirty="0" smtClean="0"/>
              <a:t>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least</a:t>
            </a:r>
            <a:r>
              <a:rPr lang="en-US" sz="3600" dirty="0" smtClean="0"/>
              <a:t> chance of being used 50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years</a:t>
            </a:r>
            <a:r>
              <a:rPr lang="en-US" sz="3600" dirty="0" smtClean="0"/>
              <a:t> from now.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593467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Oil/Petroleum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is Hydroelectric power produced?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Falling water turns turbines to power generators that produce electricity.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7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are some advantages to using nuclear fuel?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93467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Does not create air pollution.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1000" t="15000" r="15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are some disadvantages to using nuclear fuel?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It’s expensive, and hard to dispose of radioactive waste.</a:t>
            </a:r>
            <a:endParaRPr lang="en-US" sz="3600" dirty="0"/>
          </a:p>
        </p:txBody>
      </p:sp>
      <p:pic>
        <p:nvPicPr>
          <p:cNvPr id="3074" name="Picture 2" descr="https://encrypted-tbn1.gstatic.com/images?q=tbn:ANd9GcSRC9g7SfSLkV8ls9uBwXjFhIL5p2_YPKNMSQtpazXEwCGS-Ns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200"/>
            <a:ext cx="1828800" cy="1299411"/>
          </a:xfrm>
          <a:prstGeom prst="rect">
            <a:avLst/>
          </a:prstGeom>
          <a:noFill/>
        </p:spPr>
      </p:pic>
      <p:pic>
        <p:nvPicPr>
          <p:cNvPr id="3076" name="Picture 4" descr="https://encrypted-tbn1.gstatic.com/images?q=tbn:ANd9GcS12jdSt9R7zFrStlDxwz10b-t6IiVFXdRI4t3kjkEMBZ6dPwb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685800"/>
            <a:ext cx="2133600" cy="1389142"/>
          </a:xfrm>
          <a:prstGeom prst="rect">
            <a:avLst/>
          </a:prstGeom>
          <a:noFill/>
        </p:spPr>
      </p:pic>
      <p:pic>
        <p:nvPicPr>
          <p:cNvPr id="3078" name="Picture 6" descr="https://encrypted-tbn1.gstatic.com/images?q=tbn:ANd9GcQJpohyCUAHMkNpoIjgwKOGu04RQ76JMEfJvWzXOkmTP7tBpHnF9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267200"/>
            <a:ext cx="1932887" cy="1447800"/>
          </a:xfrm>
          <a:prstGeom prst="rect">
            <a:avLst/>
          </a:prstGeom>
          <a:noFill/>
        </p:spPr>
      </p:pic>
      <p:pic>
        <p:nvPicPr>
          <p:cNvPr id="3080" name="Picture 8" descr="https://encrypted-tbn0.gstatic.com/images?q=tbn:ANd9GcQkwhTmHmElIc6-WvqTloDUkUM5AXY1ixuhlov-EZlqsN6m7hLZd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2000"/>
            <a:ext cx="1953717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8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Why is it a good idea to recycle?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593467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Saves space of landfills.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Why is land a valuable non-renewable resource?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200400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Growing crops, development of housing, stores………..Earth’s crust loaded with minerals.</a:t>
            </a:r>
          </a:p>
          <a:p>
            <a:pPr algn="ctr"/>
            <a:endParaRPr lang="en-US" sz="5400" dirty="0"/>
          </a:p>
        </p:txBody>
      </p:sp>
      <p:pic>
        <p:nvPicPr>
          <p:cNvPr id="1026" name="Picture 2" descr="https://encrypted-tbn2.gstatic.com/images?q=tbn:ANd9GcSEYT0eeSPn1pa72eKo5rJPmTMARtmYl8JRF9d0N9esu1erSa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2628900" cy="1743076"/>
          </a:xfrm>
          <a:prstGeom prst="rect">
            <a:avLst/>
          </a:prstGeom>
          <a:noFill/>
        </p:spPr>
      </p:pic>
      <p:pic>
        <p:nvPicPr>
          <p:cNvPr id="1028" name="Picture 4" descr="https://encrypted-tbn3.gstatic.com/images?q=tbn:ANd9GcQLc3B9FmRaHRQ7O70HKVw9N3K0IlOZyHVEPdeNX6ONwnTVezrS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524499"/>
            <a:ext cx="3429000" cy="1333501"/>
          </a:xfrm>
          <a:prstGeom prst="rect">
            <a:avLst/>
          </a:prstGeom>
          <a:noFill/>
        </p:spPr>
      </p:pic>
      <p:pic>
        <p:nvPicPr>
          <p:cNvPr id="1030" name="Picture 6" descr="https://encrypted-tbn2.gstatic.com/images?q=tbn:ANd9GcSurftOuS4ANoSI8f9aT9XGvZKFKJBmlc-ePWR-DQx9MDOCZwTZS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295400"/>
            <a:ext cx="2466975" cy="1847851"/>
          </a:xfrm>
          <a:prstGeom prst="rect">
            <a:avLst/>
          </a:prstGeom>
          <a:noFill/>
        </p:spPr>
      </p:pic>
      <p:pic>
        <p:nvPicPr>
          <p:cNvPr id="1032" name="Picture 8" descr="https://encrypted-tbn0.gstatic.com/images?q=tbn:ANd9GcRZQqQNPQA3ywdvYHVa4k2miquV1NZ3jjHwY2KVsXTy_TXtTvd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81600"/>
            <a:ext cx="2619375" cy="1676400"/>
          </a:xfrm>
          <a:prstGeom prst="rect">
            <a:avLst/>
          </a:prstGeom>
          <a:noFill/>
        </p:spPr>
      </p:pic>
      <p:pic>
        <p:nvPicPr>
          <p:cNvPr id="1034" name="Picture 10" descr="https://encrypted-tbn0.gstatic.com/images?q=tbn:ANd9GcT6lf2Zns01fGQgEb1XKNe0uiOJ7lILG7LPzNqxks0qHQy8GoF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4558" y="838201"/>
            <a:ext cx="2034617" cy="1524000"/>
          </a:xfrm>
          <a:prstGeom prst="rect">
            <a:avLst/>
          </a:prstGeom>
          <a:noFill/>
        </p:spPr>
      </p:pic>
      <p:pic>
        <p:nvPicPr>
          <p:cNvPr id="1036" name="Picture 12" descr="https://encrypted-tbn2.gstatic.com/images?q=tbn:ANd9GcQJ-MkKEOZAb9xsYSvEyujkUYwMUROxjdUtvuDtpDZZ2P33Jc087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5486399"/>
            <a:ext cx="1828800" cy="1371601"/>
          </a:xfrm>
          <a:prstGeom prst="rect">
            <a:avLst/>
          </a:prstGeom>
          <a:noFill/>
        </p:spPr>
      </p:pic>
      <p:pic>
        <p:nvPicPr>
          <p:cNvPr id="1038" name="Picture 14" descr="https://encrypted-tbn0.gstatic.com/images?q=tbn:ANd9GcSchRzaxRVP9TfxUUb3U7svilKZIaIEtcMYJUhcK-mbjCIqtJk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2438400"/>
            <a:ext cx="1295400" cy="970300"/>
          </a:xfrm>
          <a:prstGeom prst="rect">
            <a:avLst/>
          </a:prstGeom>
          <a:noFill/>
        </p:spPr>
      </p:pic>
      <p:pic>
        <p:nvPicPr>
          <p:cNvPr id="1040" name="Picture 16" descr="http://www.geographical.co.uk/vnoffice/data/0/0/10/183/gallery_306x_255,255,255/shutterstock_61268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9928" y="2438401"/>
            <a:ext cx="871672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8000"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Which gas contributes most to global warming?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56388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Carbon Dioxide</a:t>
            </a:r>
            <a:endParaRPr lang="en-US" sz="6000" dirty="0"/>
          </a:p>
        </p:txBody>
      </p:sp>
      <p:pic>
        <p:nvPicPr>
          <p:cNvPr id="3074" name="Picture 2" descr="https://encrypted-tbn3.gstatic.com/images?q=tbn:ANd9GcQi3oM0vpoD_PWgZ8mPbiu_92u_lEWJVh-gcpZk1D9LPvDtcUE1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0" y="4724400"/>
            <a:ext cx="1809750" cy="625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t="-9000" r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685800"/>
            <a:ext cx="1219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Easterlies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5562600"/>
            <a:ext cx="1219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Easterlies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1600200"/>
            <a:ext cx="1219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Westerlies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2667000"/>
            <a:ext cx="1828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N.E. Trade winds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4648200"/>
            <a:ext cx="1219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Westerlies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3657600"/>
            <a:ext cx="1828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S.E. Trade winds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3048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Equatorial Doldrums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3962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Horse Latitudes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1981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Horse Latitudes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 the wind Patterns, (top to Bottom)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9000" r="35000" b="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a thermal?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 small heat driven air current</a:t>
            </a:r>
          </a:p>
          <a:p>
            <a:pPr algn="ctr"/>
            <a:r>
              <a:rPr lang="en-US" sz="4800" dirty="0" smtClean="0"/>
              <a:t>(Thermal means heat) </a:t>
            </a:r>
            <a:endParaRPr lang="en-US" sz="4800" dirty="0"/>
          </a:p>
        </p:txBody>
      </p:sp>
      <p:pic>
        <p:nvPicPr>
          <p:cNvPr id="2050" name="Picture 2" descr="http://www.loudounwildlife.org/Images/HawksMast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5489" y="990600"/>
            <a:ext cx="3188511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6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How is a low pressure system formed?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58674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Rising warm air.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96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0"/>
            <a:ext cx="76675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How is a high pressure system formed?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593467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Sinking cold air.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What type of weather is associated with low a pressure system?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48768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Wet, stormy weather</a:t>
            </a:r>
            <a:endParaRPr lang="en-US" sz="4800" dirty="0"/>
          </a:p>
        </p:txBody>
      </p:sp>
      <p:pic>
        <p:nvPicPr>
          <p:cNvPr id="35842" name="Picture 2" descr="https://encrypted-tbn3.gstatic.com/images?q=tbn:ANd9GcSVcyGCkavEjRoIXMWk859KFiZk_c4r6T6XSlDo4Yjd5KjM8Q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2895600" cy="1581151"/>
          </a:xfrm>
          <a:prstGeom prst="rect">
            <a:avLst/>
          </a:prstGeom>
          <a:noFill/>
        </p:spPr>
      </p:pic>
      <p:pic>
        <p:nvPicPr>
          <p:cNvPr id="35844" name="Picture 4" descr="https://encrypted-tbn2.gstatic.com/images?q=tbn:ANd9GcRuYYGFo9EsnBOu-jd0TuAPSg4kzUtlOhSTxBBlcYTI-PckpOu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048000"/>
            <a:ext cx="2438400" cy="1876425"/>
          </a:xfrm>
          <a:prstGeom prst="rect">
            <a:avLst/>
          </a:prstGeom>
          <a:noFill/>
        </p:spPr>
      </p:pic>
      <p:pic>
        <p:nvPicPr>
          <p:cNvPr id="35846" name="Picture 6" descr="https://encrypted-tbn3.gstatic.com/images?q=tbn:ANd9GcQqwz-wueWsupzBjirhdHuuQMUhuilsFREvaLM9RSHmM5Ewkjo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667000"/>
            <a:ext cx="2590800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</TotalTime>
  <Words>833</Words>
  <Application>Microsoft Office PowerPoint</Application>
  <PresentationFormat>On-screen Show (4:3)</PresentationFormat>
  <Paragraphs>118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Resources that can be replaced naturally in a relatively short period of time (a human’s lifetime) are called…?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>Lake Shore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bwilson</dc:creator>
  <cp:lastModifiedBy>bmoore</cp:lastModifiedBy>
  <cp:revision>105</cp:revision>
  <dcterms:created xsi:type="dcterms:W3CDTF">2013-05-24T12:42:03Z</dcterms:created>
  <dcterms:modified xsi:type="dcterms:W3CDTF">2014-05-28T14:03:15Z</dcterms:modified>
</cp:coreProperties>
</file>